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notesMasterIdLst>
    <p:notesMasterId r:id="rId13"/>
  </p:notesMasterIdLst>
  <p:sldIdLst>
    <p:sldId id="285" r:id="rId5"/>
    <p:sldId id="290" r:id="rId6"/>
    <p:sldId id="291" r:id="rId7"/>
    <p:sldId id="292" r:id="rId8"/>
    <p:sldId id="293" r:id="rId9"/>
    <p:sldId id="294" r:id="rId10"/>
    <p:sldId id="295" r:id="rId11"/>
    <p:sldId id="29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6A1CD8-12DA-404C-92F7-60874B405731}"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US"/>
        </a:p>
      </dgm:t>
    </dgm:pt>
    <dgm:pt modelId="{6AFB28C7-FFB2-43C8-ACA0-203D342508C7}">
      <dgm:prSet/>
      <dgm:spPr/>
      <dgm:t>
        <a:bodyPr/>
        <a:lstStyle/>
        <a:p>
          <a:r>
            <a:rPr lang="en-US" dirty="0"/>
            <a:t>This map shows the migratory patterns of the Swainson’s Hawk in the Americas over a period of 8 months</a:t>
          </a:r>
        </a:p>
      </dgm:t>
    </dgm:pt>
    <dgm:pt modelId="{11C8CEE0-F98C-41BB-9602-A6B3BFB07827}" type="parTrans" cxnId="{BAC5B0E9-57B3-4691-B87A-483D93C1460D}">
      <dgm:prSet/>
      <dgm:spPr/>
      <dgm:t>
        <a:bodyPr/>
        <a:lstStyle/>
        <a:p>
          <a:endParaRPr lang="en-US"/>
        </a:p>
      </dgm:t>
    </dgm:pt>
    <dgm:pt modelId="{BF9FFF79-7FBC-4053-AF1D-F491EF790535}" type="sibTrans" cxnId="{BAC5B0E9-57B3-4691-B87A-483D93C1460D}">
      <dgm:prSet/>
      <dgm:spPr/>
      <dgm:t>
        <a:bodyPr/>
        <a:lstStyle/>
        <a:p>
          <a:endParaRPr lang="en-US"/>
        </a:p>
      </dgm:t>
    </dgm:pt>
    <dgm:pt modelId="{B7BF9C38-6675-485D-9844-7B186EB0ABCE}">
      <dgm:prSet/>
      <dgm:spPr/>
      <dgm:t>
        <a:bodyPr/>
        <a:lstStyle/>
        <a:p>
          <a:r>
            <a:rPr lang="en-US" dirty="0"/>
            <a:t>Each </a:t>
          </a:r>
          <a:r>
            <a:rPr lang="en-US" dirty="0" err="1"/>
            <a:t>colour</a:t>
          </a:r>
          <a:r>
            <a:rPr lang="en-US" dirty="0"/>
            <a:t> represents an individual bird. Each was fitted with a transmitter and its position was tracked by satellites</a:t>
          </a:r>
        </a:p>
      </dgm:t>
    </dgm:pt>
    <dgm:pt modelId="{470D8514-52E9-4EB5-8261-61C1C19FA827}" type="parTrans" cxnId="{872E1406-E4FA-4930-9B2E-8D5FCFC76960}">
      <dgm:prSet/>
      <dgm:spPr/>
      <dgm:t>
        <a:bodyPr/>
        <a:lstStyle/>
        <a:p>
          <a:endParaRPr lang="en-US"/>
        </a:p>
      </dgm:t>
    </dgm:pt>
    <dgm:pt modelId="{1EA5EF33-AA89-411C-8FB3-1DFF58D395A5}" type="sibTrans" cxnId="{872E1406-E4FA-4930-9B2E-8D5FCFC76960}">
      <dgm:prSet/>
      <dgm:spPr/>
      <dgm:t>
        <a:bodyPr/>
        <a:lstStyle/>
        <a:p>
          <a:endParaRPr lang="en-US"/>
        </a:p>
      </dgm:t>
    </dgm:pt>
    <dgm:pt modelId="{F11764BF-61E1-494C-8E79-64475EE5A008}" type="pres">
      <dgm:prSet presAssocID="{806A1CD8-12DA-404C-92F7-60874B405731}" presName="linear" presStyleCnt="0">
        <dgm:presLayoutVars>
          <dgm:animLvl val="lvl"/>
          <dgm:resizeHandles val="exact"/>
        </dgm:presLayoutVars>
      </dgm:prSet>
      <dgm:spPr/>
    </dgm:pt>
    <dgm:pt modelId="{759B08D7-39C6-4B8C-A9D7-498504B6E123}" type="pres">
      <dgm:prSet presAssocID="{6AFB28C7-FFB2-43C8-ACA0-203D342508C7}" presName="parentText" presStyleLbl="node1" presStyleIdx="0" presStyleCnt="2">
        <dgm:presLayoutVars>
          <dgm:chMax val="0"/>
          <dgm:bulletEnabled val="1"/>
        </dgm:presLayoutVars>
      </dgm:prSet>
      <dgm:spPr/>
    </dgm:pt>
    <dgm:pt modelId="{F60BFF58-0DBB-47ED-8591-F9B38CF74A59}" type="pres">
      <dgm:prSet presAssocID="{BF9FFF79-7FBC-4053-AF1D-F491EF790535}" presName="spacer" presStyleCnt="0"/>
      <dgm:spPr/>
    </dgm:pt>
    <dgm:pt modelId="{7CDA75A5-7269-43F9-828A-B34290B9D891}" type="pres">
      <dgm:prSet presAssocID="{B7BF9C38-6675-485D-9844-7B186EB0ABCE}" presName="parentText" presStyleLbl="node1" presStyleIdx="1" presStyleCnt="2">
        <dgm:presLayoutVars>
          <dgm:chMax val="0"/>
          <dgm:bulletEnabled val="1"/>
        </dgm:presLayoutVars>
      </dgm:prSet>
      <dgm:spPr/>
    </dgm:pt>
  </dgm:ptLst>
  <dgm:cxnLst>
    <dgm:cxn modelId="{872E1406-E4FA-4930-9B2E-8D5FCFC76960}" srcId="{806A1CD8-12DA-404C-92F7-60874B405731}" destId="{B7BF9C38-6675-485D-9844-7B186EB0ABCE}" srcOrd="1" destOrd="0" parTransId="{470D8514-52E9-4EB5-8261-61C1C19FA827}" sibTransId="{1EA5EF33-AA89-411C-8FB3-1DFF58D395A5}"/>
    <dgm:cxn modelId="{88392B41-233D-4EA0-B989-E8DD119C24FE}" type="presOf" srcId="{6AFB28C7-FFB2-43C8-ACA0-203D342508C7}" destId="{759B08D7-39C6-4B8C-A9D7-498504B6E123}" srcOrd="0" destOrd="0" presId="urn:microsoft.com/office/officeart/2005/8/layout/vList2"/>
    <dgm:cxn modelId="{7F45FE91-550D-4AE2-901A-C451C56D9109}" type="presOf" srcId="{806A1CD8-12DA-404C-92F7-60874B405731}" destId="{F11764BF-61E1-494C-8E79-64475EE5A008}" srcOrd="0" destOrd="0" presId="urn:microsoft.com/office/officeart/2005/8/layout/vList2"/>
    <dgm:cxn modelId="{55EE8993-EE7B-43F2-AB31-A1423BAD5AD8}" type="presOf" srcId="{B7BF9C38-6675-485D-9844-7B186EB0ABCE}" destId="{7CDA75A5-7269-43F9-828A-B34290B9D891}" srcOrd="0" destOrd="0" presId="urn:microsoft.com/office/officeart/2005/8/layout/vList2"/>
    <dgm:cxn modelId="{BAC5B0E9-57B3-4691-B87A-483D93C1460D}" srcId="{806A1CD8-12DA-404C-92F7-60874B405731}" destId="{6AFB28C7-FFB2-43C8-ACA0-203D342508C7}" srcOrd="0" destOrd="0" parTransId="{11C8CEE0-F98C-41BB-9602-A6B3BFB07827}" sibTransId="{BF9FFF79-7FBC-4053-AF1D-F491EF790535}"/>
    <dgm:cxn modelId="{BC2AB4F4-82C2-4899-9AF8-C8E5E3E4762E}" type="presParOf" srcId="{F11764BF-61E1-494C-8E79-64475EE5A008}" destId="{759B08D7-39C6-4B8C-A9D7-498504B6E123}" srcOrd="0" destOrd="0" presId="urn:microsoft.com/office/officeart/2005/8/layout/vList2"/>
    <dgm:cxn modelId="{3F718410-A11C-488F-8F8A-F3D974ADD6FD}" type="presParOf" srcId="{F11764BF-61E1-494C-8E79-64475EE5A008}" destId="{F60BFF58-0DBB-47ED-8591-F9B38CF74A59}" srcOrd="1" destOrd="0" presId="urn:microsoft.com/office/officeart/2005/8/layout/vList2"/>
    <dgm:cxn modelId="{DC768561-5C8E-40A9-B9B6-EA8E0251B211}" type="presParOf" srcId="{F11764BF-61E1-494C-8E79-64475EE5A008}" destId="{7CDA75A5-7269-43F9-828A-B34290B9D89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B08D7-39C6-4B8C-A9D7-498504B6E123}">
      <dsp:nvSpPr>
        <dsp:cNvPr id="0" name=""/>
        <dsp:cNvSpPr/>
      </dsp:nvSpPr>
      <dsp:spPr>
        <a:xfrm>
          <a:off x="0" y="90561"/>
          <a:ext cx="5925312" cy="1421550"/>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This map shows the migratory patterns of the Swainson’s Hawk in the Americas over a period of 8 months</a:t>
          </a:r>
        </a:p>
      </dsp:txBody>
      <dsp:txXfrm>
        <a:off x="69394" y="159955"/>
        <a:ext cx="5786524" cy="1282762"/>
      </dsp:txXfrm>
    </dsp:sp>
    <dsp:sp modelId="{7CDA75A5-7269-43F9-828A-B34290B9D891}">
      <dsp:nvSpPr>
        <dsp:cNvPr id="0" name=""/>
        <dsp:cNvSpPr/>
      </dsp:nvSpPr>
      <dsp:spPr>
        <a:xfrm>
          <a:off x="0" y="1589871"/>
          <a:ext cx="5925312" cy="1421550"/>
        </a:xfrm>
        <a:prstGeom prst="roundRect">
          <a:avLst/>
        </a:prstGeom>
        <a:solidFill>
          <a:schemeClr val="accent6">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Each </a:t>
          </a:r>
          <a:r>
            <a:rPr lang="en-US" sz="2700" kern="1200" dirty="0" err="1"/>
            <a:t>colour</a:t>
          </a:r>
          <a:r>
            <a:rPr lang="en-US" sz="2700" kern="1200" dirty="0"/>
            <a:t> represents an individual bird. Each was fitted with a transmitter and its position was tracked by satellites</a:t>
          </a:r>
        </a:p>
      </dsp:txBody>
      <dsp:txXfrm>
        <a:off x="69394" y="1659265"/>
        <a:ext cx="5786524" cy="12827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38646-CEA8-41F9-BD9F-D1FA107D99CC}" type="datetimeFigureOut">
              <a:rPr lang="en-US" smtClean="0"/>
              <a:t>3/22/2023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040C8-62D2-4EA7-B200-D3B8C06AAFD8}" type="slidenum">
              <a:rPr lang="en-US" smtClean="0"/>
              <a:t>‹#›</a:t>
            </a:fld>
            <a:endParaRPr lang="en-US"/>
          </a:p>
        </p:txBody>
      </p:sp>
    </p:spTree>
    <p:extLst>
      <p:ext uri="{BB962C8B-B14F-4D97-AF65-F5344CB8AC3E}">
        <p14:creationId xmlns:p14="http://schemas.microsoft.com/office/powerpoint/2010/main" val="2483067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24E39389-D342-42C9-A280-8ADE336DA885}" type="datetime1">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B5ED82-9221-4209-9FC6-897FECC94D85}" type="datetime1">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695C5F-8991-4788-8021-97F7E97CAA77}" type="datetime1">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0732C-99B6-468D-8E86-54127C661C29}" type="datetime1">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6096AA6-1553-455E-A701-5DB89675312A}" type="datetime1">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2A427D05-0AAA-4191-8602-39A011BE220C}" type="datetime1">
              <a:rPr lang="en-US" smtClean="0"/>
              <a:t>3/22/2023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69B8012-90E5-4BF2-B13D-6DEC2EE5E086}" type="datetime1">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562E2D-C320-4C5E-98F1-D60DBA71A352}" type="datetime1">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6C99D-E4E2-4DDF-8629-131208CB18B0}" type="datetime1">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B420CF4-5FC9-46F3-B596-BE1F927BA2F1}" type="datetime1">
              <a:rPr lang="en-US" smtClean="0"/>
              <a:t>3/22/2023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F1ABFC0-89FE-4355-9E74-11DC57FEA97E}" type="datetime1">
              <a:rPr lang="en-US" smtClean="0"/>
              <a:t>3/22/2023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9B8B6D2-5532-4B59-9C5A-AB106F128946}" type="datetime1">
              <a:rPr lang="en-US" smtClean="0"/>
              <a:t>3/22/2023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esa.int/ESA_Multimedia/Videos/2016/02/Sentinels_for_Copernicus"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nationalzoo.si.edu/migratory-birds/migratory-birds-tracking-ma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hyperlink" Target="https://earthobservatory.nasa.gov/images/150780/irelands-cutaway-peatland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esa.int/Applications/Observing_the_Earth/Space_for_our_climate/Is_global_warming_hiding_underwater" TargetMode="External"/><Relationship Id="rId3" Type="http://schemas.openxmlformats.org/officeDocument/2006/relationships/hyperlink" Target="https://www.verdict.co.uk/orangutan-conservation-space-drones/" TargetMode="External"/><Relationship Id="rId7" Type="http://schemas.openxmlformats.org/officeDocument/2006/relationships/hyperlink" Target="https://universemagazine.com/en/satellites-shows-the-retreat-of-greenland-glaciers/" TargetMode="External"/><Relationship Id="rId2" Type="http://schemas.openxmlformats.org/officeDocument/2006/relationships/hyperlink" Target="https://eu.usatoday.com/story/news/nation/2020/08/05/emperor-penguin-poop-spotted-space-hidden-colonies-antarctica/3299284001/" TargetMode="External"/><Relationship Id="rId1" Type="http://schemas.openxmlformats.org/officeDocument/2006/relationships/slideLayout" Target="../slideLayouts/slideLayout5.xml"/><Relationship Id="rId6" Type="http://schemas.openxmlformats.org/officeDocument/2006/relationships/hyperlink" Target="https://news.mongabay.com/2022/05/satellite-data-brings-new-insights-on-what-drives-amazon-forest-loss/" TargetMode="External"/><Relationship Id="rId5" Type="http://schemas.openxmlformats.org/officeDocument/2006/relationships/hyperlink" Target="https://www.irishtimes.com/news/environment/researchers-deploy-new-tagging-devices-to-endangered-basking-sharks-off-west-cork-1.4557220" TargetMode="External"/><Relationship Id="rId4" Type="http://schemas.openxmlformats.org/officeDocument/2006/relationships/hyperlink" Target="https://echoesproj.eu/tagging-and-collecting-tracking-data-of-curlew-in-ireland/" TargetMode="External"/><Relationship Id="rId9" Type="http://schemas.openxmlformats.org/officeDocument/2006/relationships/hyperlink" Target="https://www.breakingnews.ie/ireland/view-satellite-images-reveal-devastation-of-killarney-national-park-fire-1118612.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paceweek.ie/ad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atellite view of the Earth">
            <a:extLst>
              <a:ext uri="{FF2B5EF4-FFF2-40B4-BE49-F238E27FC236}">
                <a16:creationId xmlns:a16="http://schemas.microsoft.com/office/drawing/2014/main" id="{997CF875-7865-4B60-BE3C-F759090A4D58}"/>
              </a:ext>
            </a:extLst>
          </p:cNvPr>
          <p:cNvPicPr>
            <a:picLocks noChangeAspect="1"/>
          </p:cNvPicPr>
          <p:nvPr/>
        </p:nvPicPr>
        <p:blipFill rotWithShape="1">
          <a:blip r:embed="rId2"/>
          <a:srcRect t="3125" b="3125"/>
          <a:stretch/>
        </p:blipFill>
        <p:spPr>
          <a:xfrm>
            <a:off x="20" y="10"/>
            <a:ext cx="12191980" cy="6857990"/>
          </a:xfrm>
          <a:prstGeom prst="rect">
            <a:avLst/>
          </a:prstGeom>
        </p:spPr>
      </p:pic>
      <p:sp>
        <p:nvSpPr>
          <p:cNvPr id="2" name="Title 1">
            <a:extLst>
              <a:ext uri="{FF2B5EF4-FFF2-40B4-BE49-F238E27FC236}">
                <a16:creationId xmlns:a16="http://schemas.microsoft.com/office/drawing/2014/main" id="{646D0423-92ED-41A8-B13E-ED2A99FC380C}"/>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dirty="0">
                <a:solidFill>
                  <a:schemeClr val="tx1"/>
                </a:solidFill>
              </a:rPr>
              <a:t>Satellites and Conservation</a:t>
            </a:r>
          </a:p>
        </p:txBody>
      </p:sp>
      <p:sp>
        <p:nvSpPr>
          <p:cNvPr id="3" name="Subtitle 2">
            <a:extLst>
              <a:ext uri="{FF2B5EF4-FFF2-40B4-BE49-F238E27FC236}">
                <a16:creationId xmlns:a16="http://schemas.microsoft.com/office/drawing/2014/main" id="{74B4D8F8-4E82-4BDB-B682-C4008F4B24EF}"/>
              </a:ext>
            </a:extLst>
          </p:cNvPr>
          <p:cNvSpPr>
            <a:spLocks noGrp="1"/>
          </p:cNvSpPr>
          <p:nvPr>
            <p:ph type="subTitle" idx="1"/>
          </p:nvPr>
        </p:nvSpPr>
        <p:spPr>
          <a:xfrm>
            <a:off x="2695194" y="4352544"/>
            <a:ext cx="6801612" cy="1239894"/>
          </a:xfrm>
        </p:spPr>
        <p:txBody>
          <a:bodyPr>
            <a:normAutofit/>
          </a:bodyPr>
          <a:lstStyle/>
          <a:p>
            <a:r>
              <a:rPr lang="en-US" dirty="0">
                <a:solidFill>
                  <a:srgbClr val="FFFFFF"/>
                </a:solidFill>
              </a:rPr>
              <a:t>**YOUR DISCOVER CENTRE NAME HERE**</a:t>
            </a:r>
          </a:p>
        </p:txBody>
      </p:sp>
      <p:pic>
        <p:nvPicPr>
          <p:cNvPr id="8" name="Picture 7" descr="Logo&#10;&#10;Description automatically generated">
            <a:extLst>
              <a:ext uri="{FF2B5EF4-FFF2-40B4-BE49-F238E27FC236}">
                <a16:creationId xmlns:a16="http://schemas.microsoft.com/office/drawing/2014/main" id="{D08AD336-625C-4EC6-8833-99261D28AFA4}"/>
              </a:ext>
            </a:extLst>
          </p:cNvPr>
          <p:cNvPicPr>
            <a:picLocks noChangeAspect="1"/>
          </p:cNvPicPr>
          <p:nvPr/>
        </p:nvPicPr>
        <p:blipFill>
          <a:blip r:embed="rId3"/>
          <a:stretch>
            <a:fillRect/>
          </a:stretch>
        </p:blipFill>
        <p:spPr>
          <a:xfrm>
            <a:off x="7863548" y="4352544"/>
            <a:ext cx="3947451" cy="2062543"/>
          </a:xfrm>
          <a:prstGeom prst="rect">
            <a:avLst/>
          </a:prstGeom>
        </p:spPr>
      </p:pic>
    </p:spTree>
    <p:extLst>
      <p:ext uri="{BB962C8B-B14F-4D97-AF65-F5344CB8AC3E}">
        <p14:creationId xmlns:p14="http://schemas.microsoft.com/office/powerpoint/2010/main" val="240106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42F2A8-1D33-4D4E-927A-FE1F4E86FE7E}"/>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en-IE">
                <a:solidFill>
                  <a:schemeClr val="bg1"/>
                </a:solidFill>
              </a:rPr>
              <a:t>Earth Observation Satellites</a:t>
            </a:r>
          </a:p>
        </p:txBody>
      </p:sp>
      <p:sp>
        <p:nvSpPr>
          <p:cNvPr id="3" name="Content Placeholder 2">
            <a:extLst>
              <a:ext uri="{FF2B5EF4-FFF2-40B4-BE49-F238E27FC236}">
                <a16:creationId xmlns:a16="http://schemas.microsoft.com/office/drawing/2014/main" id="{AD299919-EC00-4251-81B5-6A7F01A7EF1C}"/>
              </a:ext>
            </a:extLst>
          </p:cNvPr>
          <p:cNvSpPr>
            <a:spLocks noGrp="1"/>
          </p:cNvSpPr>
          <p:nvPr>
            <p:ph idx="1"/>
          </p:nvPr>
        </p:nvSpPr>
        <p:spPr>
          <a:xfrm>
            <a:off x="643468" y="2638044"/>
            <a:ext cx="3363974" cy="3415622"/>
          </a:xfrm>
        </p:spPr>
        <p:txBody>
          <a:bodyPr>
            <a:normAutofit/>
          </a:bodyPr>
          <a:lstStyle/>
          <a:p>
            <a:r>
              <a:rPr lang="en-IE" dirty="0">
                <a:solidFill>
                  <a:schemeClr val="bg1"/>
                </a:solidFill>
              </a:rPr>
              <a:t>Space science isn’t all about looking out – Earth observation satellites look back </a:t>
            </a:r>
            <a:r>
              <a:rPr lang="en-IE" i="1" dirty="0">
                <a:solidFill>
                  <a:schemeClr val="bg1"/>
                </a:solidFill>
              </a:rPr>
              <a:t>in</a:t>
            </a:r>
          </a:p>
          <a:p>
            <a:r>
              <a:rPr lang="en-IE" dirty="0">
                <a:solidFill>
                  <a:schemeClr val="bg1"/>
                </a:solidFill>
              </a:rPr>
              <a:t>Satellites allows us to study our own planet at a variety of scales. From tracking individual animals to surveying global ocean patterns and temperatures.</a:t>
            </a:r>
          </a:p>
          <a:p>
            <a:endParaRPr lang="en-IE" dirty="0">
              <a:solidFill>
                <a:schemeClr val="bg1"/>
              </a:solidFill>
            </a:endParaRPr>
          </a:p>
        </p:txBody>
      </p:sp>
      <p:pic>
        <p:nvPicPr>
          <p:cNvPr id="7" name="Picture 6" descr="A picture containing transport, satellite&#10;&#10;Description automatically generated">
            <a:extLst>
              <a:ext uri="{FF2B5EF4-FFF2-40B4-BE49-F238E27FC236}">
                <a16:creationId xmlns:a16="http://schemas.microsoft.com/office/drawing/2014/main" id="{97953211-6858-43EE-B6EB-544C70EA5636}"/>
              </a:ext>
            </a:extLst>
          </p:cNvPr>
          <p:cNvPicPr>
            <a:picLocks noChangeAspect="1"/>
          </p:cNvPicPr>
          <p:nvPr/>
        </p:nvPicPr>
        <p:blipFill rotWithShape="1">
          <a:blip r:embed="rId2"/>
          <a:srcRect l="12469" r="7435"/>
          <a:stretch/>
        </p:blipFill>
        <p:spPr>
          <a:xfrm>
            <a:off x="4650908" y="0"/>
            <a:ext cx="7541092" cy="6858000"/>
          </a:xfrm>
          <a:prstGeom prst="rect">
            <a:avLst/>
          </a:prstGeom>
        </p:spPr>
      </p:pic>
      <p:sp>
        <p:nvSpPr>
          <p:cNvPr id="8" name="TextBox 7">
            <a:extLst>
              <a:ext uri="{FF2B5EF4-FFF2-40B4-BE49-F238E27FC236}">
                <a16:creationId xmlns:a16="http://schemas.microsoft.com/office/drawing/2014/main" id="{C3805F4B-F21E-4A86-97A8-B115002B8554}"/>
              </a:ext>
            </a:extLst>
          </p:cNvPr>
          <p:cNvSpPr txBox="1"/>
          <p:nvPr/>
        </p:nvSpPr>
        <p:spPr>
          <a:xfrm>
            <a:off x="869429" y="5906125"/>
            <a:ext cx="3138011" cy="646331"/>
          </a:xfrm>
          <a:prstGeom prst="rect">
            <a:avLst/>
          </a:prstGeom>
          <a:noFill/>
        </p:spPr>
        <p:txBody>
          <a:bodyPr wrap="square" rtlCol="0">
            <a:spAutoFit/>
          </a:bodyPr>
          <a:lstStyle/>
          <a:p>
            <a:r>
              <a:rPr lang="en-IE" dirty="0">
                <a:solidFill>
                  <a:schemeClr val="bg1"/>
                </a:solidFill>
              </a:rPr>
              <a:t>Sentinel 1 Satellite. </a:t>
            </a:r>
            <a:br>
              <a:rPr lang="en-IE" dirty="0">
                <a:solidFill>
                  <a:schemeClr val="bg1"/>
                </a:solidFill>
              </a:rPr>
            </a:br>
            <a:r>
              <a:rPr lang="en-IE" dirty="0">
                <a:solidFill>
                  <a:schemeClr val="bg1"/>
                </a:solidFill>
              </a:rPr>
              <a:t>Credit: </a:t>
            </a:r>
            <a:r>
              <a:rPr lang="en-IE" dirty="0">
                <a:solidFill>
                  <a:schemeClr val="bg1"/>
                </a:solidFill>
                <a:hlinkClick r:id="rId3">
                  <a:extLst>
                    <a:ext uri="{A12FA001-AC4F-418D-AE19-62706E023703}">
                      <ahyp:hlinkClr xmlns:ahyp="http://schemas.microsoft.com/office/drawing/2018/hyperlinkcolor" val="tx"/>
                    </a:ext>
                  </a:extLst>
                </a:hlinkClick>
              </a:rPr>
              <a:t>European Space Agency</a:t>
            </a:r>
            <a:endParaRPr lang="en-IE" dirty="0">
              <a:solidFill>
                <a:schemeClr val="bg1"/>
              </a:solidFill>
            </a:endParaRPr>
          </a:p>
        </p:txBody>
      </p:sp>
    </p:spTree>
    <p:extLst>
      <p:ext uri="{BB962C8B-B14F-4D97-AF65-F5344CB8AC3E}">
        <p14:creationId xmlns:p14="http://schemas.microsoft.com/office/powerpoint/2010/main" val="108341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3" name="Picture Placeholder 12" descr="Map&#10;&#10;Description automatically generated">
            <a:extLst>
              <a:ext uri="{FF2B5EF4-FFF2-40B4-BE49-F238E27FC236}">
                <a16:creationId xmlns:a16="http://schemas.microsoft.com/office/drawing/2014/main" id="{00B48EA7-4227-4903-93AE-05730FA7455E}"/>
              </a:ext>
            </a:extLst>
          </p:cNvPr>
          <p:cNvPicPr>
            <a:picLocks noGrp="1" noChangeAspect="1"/>
          </p:cNvPicPr>
          <p:nvPr>
            <p:ph type="pic" idx="1"/>
          </p:nvPr>
        </p:nvPicPr>
        <p:blipFill rotWithShape="1">
          <a:blip r:embed="rId2"/>
          <a:srcRect l="7726" t="12098" r="27133" b="3907"/>
          <a:stretch/>
        </p:blipFill>
        <p:spPr>
          <a:xfrm>
            <a:off x="6096001" y="0"/>
            <a:ext cx="6096000" cy="6858000"/>
          </a:xfrm>
          <a:prstGeom prst="rect">
            <a:avLst/>
          </a:prstGeom>
        </p:spPr>
      </p:pic>
      <p:graphicFrame>
        <p:nvGraphicFramePr>
          <p:cNvPr id="17" name="Text Placeholder 10">
            <a:extLst>
              <a:ext uri="{FF2B5EF4-FFF2-40B4-BE49-F238E27FC236}">
                <a16:creationId xmlns:a16="http://schemas.microsoft.com/office/drawing/2014/main" id="{D4F97069-67C7-5A2F-E079-8021DDFC960A}"/>
              </a:ext>
            </a:extLst>
          </p:cNvPr>
          <p:cNvGraphicFramePr/>
          <p:nvPr>
            <p:extLst>
              <p:ext uri="{D42A27DB-BD31-4B8C-83A1-F6EECF244321}">
                <p14:modId xmlns:p14="http://schemas.microsoft.com/office/powerpoint/2010/main" val="3457325310"/>
              </p:ext>
            </p:extLst>
          </p:nvPr>
        </p:nvGraphicFramePr>
        <p:xfrm>
          <a:off x="804672" y="2638044"/>
          <a:ext cx="5925312"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Picture 17" descr="A picture containing bird of prey, bird, outdoor, standing&#10;&#10;Description automatically generated">
            <a:extLst>
              <a:ext uri="{FF2B5EF4-FFF2-40B4-BE49-F238E27FC236}">
                <a16:creationId xmlns:a16="http://schemas.microsoft.com/office/drawing/2014/main" id="{1C52753E-6740-4E89-8B24-767FCBB4F68C}"/>
              </a:ext>
            </a:extLst>
          </p:cNvPr>
          <p:cNvPicPr>
            <a:picLocks noChangeAspect="1"/>
          </p:cNvPicPr>
          <p:nvPr/>
        </p:nvPicPr>
        <p:blipFill rotWithShape="1">
          <a:blip r:embed="rId8"/>
          <a:srcRect l="17742" t="16301" r="16304" b="36612"/>
          <a:stretch/>
        </p:blipFill>
        <p:spPr>
          <a:xfrm>
            <a:off x="8813417" y="0"/>
            <a:ext cx="3207896" cy="3229176"/>
          </a:xfrm>
          <a:prstGeom prst="ellipse">
            <a:avLst/>
          </a:prstGeom>
          <a:ln>
            <a:noFill/>
          </a:ln>
          <a:effectLst>
            <a:softEdge rad="112500"/>
          </a:effectLst>
        </p:spPr>
      </p:pic>
      <p:sp>
        <p:nvSpPr>
          <p:cNvPr id="9" name="Title 8">
            <a:extLst>
              <a:ext uri="{FF2B5EF4-FFF2-40B4-BE49-F238E27FC236}">
                <a16:creationId xmlns:a16="http://schemas.microsoft.com/office/drawing/2014/main" id="{A49C77B5-E077-48BC-8572-B3B539688D16}"/>
              </a:ext>
            </a:extLst>
          </p:cNvPr>
          <p:cNvSpPr>
            <a:spLocks noGrp="1"/>
          </p:cNvSpPr>
          <p:nvPr>
            <p:ph type="title"/>
          </p:nvPr>
        </p:nvSpPr>
        <p:spPr>
          <a:xfrm>
            <a:off x="804671" y="964692"/>
            <a:ext cx="5928637" cy="1188720"/>
          </a:xfrm>
        </p:spPr>
        <p:txBody>
          <a:bodyPr vert="horz" lIns="182880" tIns="182880" rIns="182880" bIns="182880" rtlCol="0" anchor="ctr">
            <a:normAutofit/>
          </a:bodyPr>
          <a:lstStyle/>
          <a:p>
            <a:r>
              <a:rPr lang="en-US" sz="2800"/>
              <a:t>Tracking Animals</a:t>
            </a:r>
          </a:p>
        </p:txBody>
      </p:sp>
      <p:sp>
        <p:nvSpPr>
          <p:cNvPr id="19" name="TextBox 18">
            <a:extLst>
              <a:ext uri="{FF2B5EF4-FFF2-40B4-BE49-F238E27FC236}">
                <a16:creationId xmlns:a16="http://schemas.microsoft.com/office/drawing/2014/main" id="{32359052-D5D7-47AE-807C-4547FD4C43FF}"/>
              </a:ext>
            </a:extLst>
          </p:cNvPr>
          <p:cNvSpPr txBox="1"/>
          <p:nvPr/>
        </p:nvSpPr>
        <p:spPr>
          <a:xfrm>
            <a:off x="914400" y="6011056"/>
            <a:ext cx="4991725" cy="646331"/>
          </a:xfrm>
          <a:prstGeom prst="rect">
            <a:avLst/>
          </a:prstGeom>
          <a:noFill/>
        </p:spPr>
        <p:txBody>
          <a:bodyPr wrap="square" rtlCol="0">
            <a:spAutoFit/>
          </a:bodyPr>
          <a:lstStyle/>
          <a:p>
            <a:r>
              <a:rPr lang="en-IE" dirty="0">
                <a:solidFill>
                  <a:schemeClr val="bg1"/>
                </a:solidFill>
              </a:rPr>
              <a:t>Credit: </a:t>
            </a:r>
            <a:r>
              <a:rPr lang="en-IE" dirty="0">
                <a:solidFill>
                  <a:schemeClr val="bg1"/>
                </a:solidFill>
                <a:hlinkClick r:id="rId9">
                  <a:extLst>
                    <a:ext uri="{A12FA001-AC4F-418D-AE19-62706E023703}">
                      <ahyp:hlinkClr xmlns:ahyp="http://schemas.microsoft.com/office/drawing/2018/hyperlinkcolor" val="tx"/>
                    </a:ext>
                  </a:extLst>
                </a:hlinkClick>
              </a:rPr>
              <a:t>Smithsonian National Zoo and Conservation Institute</a:t>
            </a:r>
            <a:endParaRPr lang="en-IE" dirty="0">
              <a:solidFill>
                <a:schemeClr val="bg1"/>
              </a:solidFill>
            </a:endParaRPr>
          </a:p>
        </p:txBody>
      </p:sp>
    </p:spTree>
    <p:extLst>
      <p:ext uri="{BB962C8B-B14F-4D97-AF65-F5344CB8AC3E}">
        <p14:creationId xmlns:p14="http://schemas.microsoft.com/office/powerpoint/2010/main" val="94150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D2AD-D396-44A7-ACE1-92CB43DA842B}"/>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a:t>Monitoring Habitats</a:t>
            </a:r>
          </a:p>
        </p:txBody>
      </p:sp>
      <p:pic>
        <p:nvPicPr>
          <p:cNvPr id="6" name="Picture Placeholder 5" descr="A picture containing plant&#10;&#10;Description automatically generated">
            <a:extLst>
              <a:ext uri="{FF2B5EF4-FFF2-40B4-BE49-F238E27FC236}">
                <a16:creationId xmlns:a16="http://schemas.microsoft.com/office/drawing/2014/main" id="{4E5B03D5-6592-4B4A-B3D1-3D9EF77B1691}"/>
              </a:ext>
            </a:extLst>
          </p:cNvPr>
          <p:cNvPicPr>
            <a:picLocks noGrp="1" noChangeAspect="1"/>
          </p:cNvPicPr>
          <p:nvPr>
            <p:ph type="pic" idx="1"/>
          </p:nvPr>
        </p:nvPicPr>
        <p:blipFill rotWithShape="1">
          <a:blip r:embed="rId2"/>
          <a:srcRect t="2113" r="-1" b="4330"/>
          <a:stretch/>
        </p:blipFill>
        <p:spPr>
          <a:xfrm>
            <a:off x="4654296" y="10"/>
            <a:ext cx="7537704" cy="6857990"/>
          </a:xfrm>
          <a:prstGeom prst="rect">
            <a:avLst/>
          </a:prstGeom>
        </p:spPr>
      </p:pic>
      <p:pic>
        <p:nvPicPr>
          <p:cNvPr id="8" name="Picture 7" descr="A picture containing fungus, outdoor&#10;&#10;Description automatically generated">
            <a:extLst>
              <a:ext uri="{FF2B5EF4-FFF2-40B4-BE49-F238E27FC236}">
                <a16:creationId xmlns:a16="http://schemas.microsoft.com/office/drawing/2014/main" id="{A7B9640A-9AD7-47FA-9E03-6E785EFADEC4}"/>
              </a:ext>
            </a:extLst>
          </p:cNvPr>
          <p:cNvPicPr>
            <a:picLocks noChangeAspect="1"/>
          </p:cNvPicPr>
          <p:nvPr/>
        </p:nvPicPr>
        <p:blipFill rotWithShape="1">
          <a:blip r:embed="rId3"/>
          <a:srcRect l="58415" t="52896"/>
          <a:stretch/>
        </p:blipFill>
        <p:spPr>
          <a:xfrm>
            <a:off x="9686405" y="25164"/>
            <a:ext cx="2505595" cy="21286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Rectangle: Rounded Corners 9">
            <a:extLst>
              <a:ext uri="{FF2B5EF4-FFF2-40B4-BE49-F238E27FC236}">
                <a16:creationId xmlns:a16="http://schemas.microsoft.com/office/drawing/2014/main" id="{C5DA1B14-E5CC-4D5F-A228-B69433B6D112}"/>
              </a:ext>
            </a:extLst>
          </p:cNvPr>
          <p:cNvSpPr/>
          <p:nvPr/>
        </p:nvSpPr>
        <p:spPr>
          <a:xfrm>
            <a:off x="799745" y="3691877"/>
            <a:ext cx="4038532" cy="865111"/>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It shows an area of Irish peatland that has been drained and cut</a:t>
            </a:r>
          </a:p>
        </p:txBody>
      </p:sp>
      <p:sp>
        <p:nvSpPr>
          <p:cNvPr id="18" name="Rectangle: Rounded Corners 17">
            <a:extLst>
              <a:ext uri="{FF2B5EF4-FFF2-40B4-BE49-F238E27FC236}">
                <a16:creationId xmlns:a16="http://schemas.microsoft.com/office/drawing/2014/main" id="{C3D2C8A8-2C17-4B51-A6F4-322F9B23088E}"/>
              </a:ext>
            </a:extLst>
          </p:cNvPr>
          <p:cNvSpPr/>
          <p:nvPr/>
        </p:nvSpPr>
        <p:spPr>
          <a:xfrm>
            <a:off x="804670" y="2403231"/>
            <a:ext cx="4038532" cy="1025769"/>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This image was captured by NASA’s LANDSAT 9 Satellite</a:t>
            </a:r>
          </a:p>
        </p:txBody>
      </p:sp>
      <p:sp>
        <p:nvSpPr>
          <p:cNvPr id="19" name="Rectangle: Rounded Corners 18">
            <a:extLst>
              <a:ext uri="{FF2B5EF4-FFF2-40B4-BE49-F238E27FC236}">
                <a16:creationId xmlns:a16="http://schemas.microsoft.com/office/drawing/2014/main" id="{FF556807-2448-4FBA-97F5-93BAA5E618D2}"/>
              </a:ext>
            </a:extLst>
          </p:cNvPr>
          <p:cNvSpPr/>
          <p:nvPr/>
        </p:nvSpPr>
        <p:spPr>
          <a:xfrm>
            <a:off x="799744" y="4819866"/>
            <a:ext cx="4038531" cy="1012356"/>
          </a:xfrm>
          <a:prstGeom prst="roundRect">
            <a:avLst/>
          </a:prstGeom>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dirty="0"/>
              <a:t>Images like this can be used to track illegal peat extraction or to monitor habitat recovery</a:t>
            </a:r>
          </a:p>
        </p:txBody>
      </p:sp>
      <p:sp>
        <p:nvSpPr>
          <p:cNvPr id="12" name="TextBox 11">
            <a:extLst>
              <a:ext uri="{FF2B5EF4-FFF2-40B4-BE49-F238E27FC236}">
                <a16:creationId xmlns:a16="http://schemas.microsoft.com/office/drawing/2014/main" id="{30C22195-CF4B-4388-9F77-A76383B3D5F5}"/>
              </a:ext>
            </a:extLst>
          </p:cNvPr>
          <p:cNvSpPr txBox="1"/>
          <p:nvPr/>
        </p:nvSpPr>
        <p:spPr>
          <a:xfrm>
            <a:off x="689313" y="6160445"/>
            <a:ext cx="3744121" cy="369332"/>
          </a:xfrm>
          <a:prstGeom prst="rect">
            <a:avLst/>
          </a:prstGeom>
          <a:noFill/>
        </p:spPr>
        <p:txBody>
          <a:bodyPr wrap="square" rtlCol="0">
            <a:spAutoFit/>
          </a:bodyPr>
          <a:lstStyle/>
          <a:p>
            <a:r>
              <a:rPr lang="en-IE" dirty="0">
                <a:solidFill>
                  <a:schemeClr val="bg1"/>
                </a:solidFill>
              </a:rPr>
              <a:t>Credit: </a:t>
            </a:r>
            <a:r>
              <a:rPr lang="en-IE" dirty="0">
                <a:solidFill>
                  <a:schemeClr val="bg1"/>
                </a:solidFill>
                <a:hlinkClick r:id="rId4">
                  <a:extLst>
                    <a:ext uri="{A12FA001-AC4F-418D-AE19-62706E023703}">
                      <ahyp:hlinkClr xmlns:ahyp="http://schemas.microsoft.com/office/drawing/2018/hyperlinkcolor" val="tx"/>
                    </a:ext>
                  </a:extLst>
                </a:hlinkClick>
              </a:rPr>
              <a:t>NASA Earth Observatory</a:t>
            </a:r>
            <a:endParaRPr lang="en-IE" dirty="0">
              <a:solidFill>
                <a:schemeClr val="bg1"/>
              </a:solidFill>
            </a:endParaRPr>
          </a:p>
        </p:txBody>
      </p:sp>
    </p:spTree>
    <p:extLst>
      <p:ext uri="{BB962C8B-B14F-4D97-AF65-F5344CB8AC3E}">
        <p14:creationId xmlns:p14="http://schemas.microsoft.com/office/powerpoint/2010/main" val="138741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1C2232D-3AC5-40B0-A4DD-8C1659A91558}"/>
              </a:ext>
            </a:extLst>
          </p:cNvPr>
          <p:cNvSpPr>
            <a:spLocks noGrp="1"/>
          </p:cNvSpPr>
          <p:nvPr>
            <p:ph type="body" idx="1"/>
          </p:nvPr>
        </p:nvSpPr>
        <p:spPr/>
        <p:txBody>
          <a:bodyPr/>
          <a:lstStyle/>
          <a:p>
            <a:r>
              <a:rPr lang="en-IE" dirty="0"/>
              <a:t>Wildlife Relevant Prompts</a:t>
            </a:r>
          </a:p>
        </p:txBody>
      </p:sp>
      <p:sp>
        <p:nvSpPr>
          <p:cNvPr id="7" name="Content Placeholder 6">
            <a:extLst>
              <a:ext uri="{FF2B5EF4-FFF2-40B4-BE49-F238E27FC236}">
                <a16:creationId xmlns:a16="http://schemas.microsoft.com/office/drawing/2014/main" id="{65F279C4-FE22-4C45-8FB3-DA3D897A50C2}"/>
              </a:ext>
            </a:extLst>
          </p:cNvPr>
          <p:cNvSpPr>
            <a:spLocks noGrp="1"/>
          </p:cNvSpPr>
          <p:nvPr>
            <p:ph sz="half" idx="2"/>
          </p:nvPr>
        </p:nvSpPr>
        <p:spPr/>
        <p:txBody>
          <a:bodyPr>
            <a:normAutofit lnSpcReduction="10000"/>
          </a:bodyPr>
          <a:lstStyle/>
          <a:p>
            <a:r>
              <a:rPr lang="en-IE" dirty="0"/>
              <a:t>Penguins can be tracked by their waste from space – </a:t>
            </a:r>
            <a:r>
              <a:rPr lang="en-IE" dirty="0">
                <a:hlinkClick r:id="rId2"/>
              </a:rPr>
              <a:t>Source</a:t>
            </a:r>
            <a:endParaRPr lang="en-IE" dirty="0"/>
          </a:p>
          <a:p>
            <a:r>
              <a:rPr lang="en-IE" dirty="0"/>
              <a:t>Space Tech used to track orangutans - </a:t>
            </a:r>
            <a:r>
              <a:rPr lang="en-IE" dirty="0">
                <a:hlinkClick r:id="rId3"/>
              </a:rPr>
              <a:t>Source </a:t>
            </a:r>
            <a:endParaRPr lang="en-IE" dirty="0"/>
          </a:p>
          <a:p>
            <a:r>
              <a:rPr lang="en-IE" dirty="0"/>
              <a:t>Endangered Irish curlew tracked via satellites – </a:t>
            </a:r>
            <a:r>
              <a:rPr lang="en-IE" dirty="0">
                <a:hlinkClick r:id="rId4"/>
              </a:rPr>
              <a:t>Source</a:t>
            </a:r>
            <a:endParaRPr lang="en-IE" dirty="0"/>
          </a:p>
          <a:p>
            <a:r>
              <a:rPr lang="en-IE" dirty="0"/>
              <a:t>Satellite tagging of basking sharks in Ireland - </a:t>
            </a:r>
            <a:r>
              <a:rPr lang="en-IE" dirty="0">
                <a:hlinkClick r:id="rId5"/>
              </a:rPr>
              <a:t>Source</a:t>
            </a:r>
            <a:endParaRPr lang="en-IE" dirty="0"/>
          </a:p>
        </p:txBody>
      </p:sp>
      <p:sp>
        <p:nvSpPr>
          <p:cNvPr id="8" name="Content Placeholder 7">
            <a:extLst>
              <a:ext uri="{FF2B5EF4-FFF2-40B4-BE49-F238E27FC236}">
                <a16:creationId xmlns:a16="http://schemas.microsoft.com/office/drawing/2014/main" id="{669E2B64-F02A-4E13-8838-CF96465E5528}"/>
              </a:ext>
            </a:extLst>
          </p:cNvPr>
          <p:cNvSpPr>
            <a:spLocks noGrp="1"/>
          </p:cNvSpPr>
          <p:nvPr>
            <p:ph sz="quarter" idx="4"/>
          </p:nvPr>
        </p:nvSpPr>
        <p:spPr/>
        <p:txBody>
          <a:bodyPr>
            <a:normAutofit lnSpcReduction="10000"/>
          </a:bodyPr>
          <a:lstStyle/>
          <a:p>
            <a:r>
              <a:rPr lang="en-IE" dirty="0"/>
              <a:t>Deforestation in Brazil tracked via satellite – </a:t>
            </a:r>
            <a:r>
              <a:rPr lang="en-IE" dirty="0">
                <a:hlinkClick r:id="rId6"/>
              </a:rPr>
              <a:t>Source</a:t>
            </a:r>
            <a:endParaRPr lang="en-IE" dirty="0"/>
          </a:p>
          <a:p>
            <a:r>
              <a:rPr lang="en-US" dirty="0"/>
              <a:t>Satellites shows the retreat of Greenland glaciers – </a:t>
            </a:r>
            <a:r>
              <a:rPr lang="en-US" dirty="0">
                <a:hlinkClick r:id="rId7"/>
              </a:rPr>
              <a:t>Source</a:t>
            </a:r>
            <a:endParaRPr lang="en-US" dirty="0"/>
          </a:p>
          <a:p>
            <a:r>
              <a:rPr lang="en-US" dirty="0"/>
              <a:t>Monitoring sea surface temperature – </a:t>
            </a:r>
            <a:r>
              <a:rPr lang="en-US" dirty="0">
                <a:hlinkClick r:id="rId8"/>
              </a:rPr>
              <a:t>Source</a:t>
            </a:r>
            <a:endParaRPr lang="en-US" dirty="0"/>
          </a:p>
          <a:p>
            <a:r>
              <a:rPr lang="en-US" dirty="0"/>
              <a:t>Satellites show impacts of fires set in National Parks - </a:t>
            </a:r>
            <a:r>
              <a:rPr lang="en-US" dirty="0">
                <a:hlinkClick r:id="rId9"/>
              </a:rPr>
              <a:t>Source</a:t>
            </a:r>
            <a:endParaRPr lang="en-US" dirty="0"/>
          </a:p>
          <a:p>
            <a:endParaRPr lang="en-IE" dirty="0"/>
          </a:p>
        </p:txBody>
      </p:sp>
      <p:sp>
        <p:nvSpPr>
          <p:cNvPr id="9" name="Text Placeholder 8">
            <a:extLst>
              <a:ext uri="{FF2B5EF4-FFF2-40B4-BE49-F238E27FC236}">
                <a16:creationId xmlns:a16="http://schemas.microsoft.com/office/drawing/2014/main" id="{44F448E4-446D-47E2-8884-2F63D5BCA0E4}"/>
              </a:ext>
            </a:extLst>
          </p:cNvPr>
          <p:cNvSpPr>
            <a:spLocks noGrp="1"/>
          </p:cNvSpPr>
          <p:nvPr>
            <p:ph type="body" sz="quarter" idx="13"/>
          </p:nvPr>
        </p:nvSpPr>
        <p:spPr/>
        <p:txBody>
          <a:bodyPr/>
          <a:lstStyle/>
          <a:p>
            <a:r>
              <a:rPr lang="en-IE" dirty="0"/>
              <a:t>Habitat and Climate Prompts</a:t>
            </a:r>
          </a:p>
        </p:txBody>
      </p:sp>
      <p:sp>
        <p:nvSpPr>
          <p:cNvPr id="5" name="Title 4">
            <a:extLst>
              <a:ext uri="{FF2B5EF4-FFF2-40B4-BE49-F238E27FC236}">
                <a16:creationId xmlns:a16="http://schemas.microsoft.com/office/drawing/2014/main" id="{0E0E293C-ECE5-46C5-8C7E-DC2B37D6DDD1}"/>
              </a:ext>
            </a:extLst>
          </p:cNvPr>
          <p:cNvSpPr>
            <a:spLocks noGrp="1"/>
          </p:cNvSpPr>
          <p:nvPr>
            <p:ph type="title"/>
          </p:nvPr>
        </p:nvSpPr>
        <p:spPr/>
        <p:txBody>
          <a:bodyPr/>
          <a:lstStyle/>
          <a:p>
            <a:r>
              <a:rPr lang="en-IE" dirty="0"/>
              <a:t>Other Options To Consider</a:t>
            </a:r>
          </a:p>
        </p:txBody>
      </p:sp>
    </p:spTree>
    <p:extLst>
      <p:ext uri="{BB962C8B-B14F-4D97-AF65-F5344CB8AC3E}">
        <p14:creationId xmlns:p14="http://schemas.microsoft.com/office/powerpoint/2010/main" val="130863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45A596-0DE6-4083-8184-3DA61D46F663}"/>
              </a:ext>
            </a:extLst>
          </p:cNvPr>
          <p:cNvSpPr>
            <a:spLocks noGrp="1"/>
          </p:cNvSpPr>
          <p:nvPr>
            <p:ph type="title"/>
          </p:nvPr>
        </p:nvSpPr>
        <p:spPr/>
        <p:txBody>
          <a:bodyPr/>
          <a:lstStyle/>
          <a:p>
            <a:r>
              <a:rPr lang="en-IE" dirty="0"/>
              <a:t>Pivot to YOUR Domain Knowledge</a:t>
            </a:r>
          </a:p>
        </p:txBody>
      </p:sp>
      <p:sp>
        <p:nvSpPr>
          <p:cNvPr id="8" name="Content Placeholder 7">
            <a:extLst>
              <a:ext uri="{FF2B5EF4-FFF2-40B4-BE49-F238E27FC236}">
                <a16:creationId xmlns:a16="http://schemas.microsoft.com/office/drawing/2014/main" id="{0BA041A9-F490-4AAC-89A9-0AE8E8B60F15}"/>
              </a:ext>
            </a:extLst>
          </p:cNvPr>
          <p:cNvSpPr>
            <a:spLocks noGrp="1"/>
          </p:cNvSpPr>
          <p:nvPr>
            <p:ph idx="1"/>
          </p:nvPr>
        </p:nvSpPr>
        <p:spPr/>
        <p:txBody>
          <a:bodyPr/>
          <a:lstStyle/>
          <a:p>
            <a:r>
              <a:rPr lang="en-IE" dirty="0"/>
              <a:t>“</a:t>
            </a:r>
            <a:r>
              <a:rPr lang="en-IE" i="1" dirty="0"/>
              <a:t>We’ve learned how satellites can track changes to (peatlands/national parks/oceans/etc.), but why are they so important? Let’s explore this question together…”</a:t>
            </a:r>
          </a:p>
          <a:p>
            <a:r>
              <a:rPr lang="en-IE" dirty="0"/>
              <a:t>“</a:t>
            </a:r>
            <a:r>
              <a:rPr lang="en-IE" i="1" dirty="0"/>
              <a:t>We’ve learned how satellites can be used to track animals all over the world, and even how we can use satellites to count them, but now we’re going to discuss conservation efforts closer to home. Did you know that Ireland is home to (Species name) and they can be found right here at…”</a:t>
            </a:r>
          </a:p>
          <a:p>
            <a:r>
              <a:rPr lang="en-IE" dirty="0"/>
              <a:t>“</a:t>
            </a:r>
            <a:r>
              <a:rPr lang="en-IE" i="1" dirty="0"/>
              <a:t>Now that we’ve learned about how satellites can be used to monitor animal populations in the wild, let’s learn about other conservation methods such as the breeding programs we operate here at…”</a:t>
            </a:r>
          </a:p>
          <a:p>
            <a:endParaRPr lang="en-IE" dirty="0"/>
          </a:p>
        </p:txBody>
      </p:sp>
    </p:spTree>
    <p:extLst>
      <p:ext uri="{BB962C8B-B14F-4D97-AF65-F5344CB8AC3E}">
        <p14:creationId xmlns:p14="http://schemas.microsoft.com/office/powerpoint/2010/main" val="2673987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6B2D28-FD96-4B35-AB86-68901A335068}"/>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dirty="0"/>
              <a:t>You’re The Expert</a:t>
            </a:r>
          </a:p>
        </p:txBody>
      </p:sp>
      <p:sp>
        <p:nvSpPr>
          <p:cNvPr id="8" name="Text Placeholder 7">
            <a:extLst>
              <a:ext uri="{FF2B5EF4-FFF2-40B4-BE49-F238E27FC236}">
                <a16:creationId xmlns:a16="http://schemas.microsoft.com/office/drawing/2014/main" id="{AD5B6645-EB30-4FC3-AF92-A6A45BD3333B}"/>
              </a:ext>
            </a:extLst>
          </p:cNvPr>
          <p:cNvSpPr>
            <a:spLocks noGrp="1"/>
          </p:cNvSpPr>
          <p:nvPr>
            <p:ph type="body" sz="half" idx="2"/>
          </p:nvPr>
        </p:nvSpPr>
        <p:spPr>
          <a:xfrm>
            <a:off x="804670" y="2640692"/>
            <a:ext cx="3044952" cy="3255252"/>
          </a:xfrm>
        </p:spPr>
        <p:txBody>
          <a:bodyPr vert="horz" lIns="91440" tIns="45720" rIns="91440" bIns="45720" rtlCol="0">
            <a:normAutofit fontScale="92500"/>
          </a:bodyPr>
          <a:lstStyle/>
          <a:p>
            <a:pPr indent="-228600" algn="l">
              <a:buFont typeface="Arial" panose="020B0604020202020204" pitchFamily="34" charset="0"/>
              <a:buChar char="•"/>
            </a:pPr>
            <a:r>
              <a:rPr lang="en-US" sz="1600" dirty="0">
                <a:solidFill>
                  <a:schemeClr val="tx1">
                    <a:lumMod val="85000"/>
                    <a:lumOff val="15000"/>
                  </a:schemeClr>
                </a:solidFill>
              </a:rPr>
              <a:t>You don’t need expertise in space science to run a Space Week event.</a:t>
            </a:r>
          </a:p>
          <a:p>
            <a:pPr indent="-228600" algn="l">
              <a:buFont typeface="Arial" panose="020B0604020202020204" pitchFamily="34" charset="0"/>
              <a:buChar char="•"/>
            </a:pPr>
            <a:r>
              <a:rPr lang="en-US" sz="1600" dirty="0">
                <a:solidFill>
                  <a:schemeClr val="tx1">
                    <a:lumMod val="85000"/>
                    <a:lumOff val="15000"/>
                  </a:schemeClr>
                </a:solidFill>
              </a:rPr>
              <a:t>You just need to add some space related context before doing what you do best.</a:t>
            </a:r>
          </a:p>
          <a:p>
            <a:pPr indent="-228600" algn="l">
              <a:buFont typeface="Arial" panose="020B0604020202020204" pitchFamily="34" charset="0"/>
              <a:buChar char="•"/>
            </a:pPr>
            <a:r>
              <a:rPr lang="en-US" sz="1600" dirty="0">
                <a:solidFill>
                  <a:schemeClr val="tx1">
                    <a:lumMod val="85000"/>
                    <a:lumOff val="15000"/>
                  </a:schemeClr>
                </a:solidFill>
              </a:rPr>
              <a:t>The examples in this presentation are more than enough to add a touch of space to your outreach.</a:t>
            </a:r>
          </a:p>
          <a:p>
            <a:pPr indent="-228600" algn="l">
              <a:buFont typeface="Arial" panose="020B0604020202020204" pitchFamily="34" charset="0"/>
              <a:buChar char="•"/>
            </a:pPr>
            <a:r>
              <a:rPr lang="en-US" sz="1600" dirty="0">
                <a:solidFill>
                  <a:schemeClr val="tx1">
                    <a:lumMod val="85000"/>
                    <a:lumOff val="15000"/>
                  </a:schemeClr>
                </a:solidFill>
              </a:rPr>
              <a:t>If you would like further assistance, just ask. Reach me at rob.osullivan@bco.ie</a:t>
            </a:r>
          </a:p>
        </p:txBody>
      </p:sp>
      <p:pic>
        <p:nvPicPr>
          <p:cNvPr id="10" name="Content Placeholder 9" descr="Young boy playing with a solar system model">
            <a:extLst>
              <a:ext uri="{FF2B5EF4-FFF2-40B4-BE49-F238E27FC236}">
                <a16:creationId xmlns:a16="http://schemas.microsoft.com/office/drawing/2014/main" id="{4F27EF3A-5BF6-49E3-9803-D02B85F84BD9}"/>
              </a:ext>
            </a:extLst>
          </p:cNvPr>
          <p:cNvPicPr>
            <a:picLocks noGrp="1" noChangeAspect="1"/>
          </p:cNvPicPr>
          <p:nvPr>
            <p:ph idx="1"/>
          </p:nvPr>
        </p:nvPicPr>
        <p:blipFill rotWithShape="1">
          <a:blip r:embed="rId2"/>
          <a:srcRect r="26633" b="-1"/>
          <a:stretch/>
        </p:blipFill>
        <p:spPr>
          <a:xfrm>
            <a:off x="4654296" y="10"/>
            <a:ext cx="7537704" cy="6857990"/>
          </a:xfrm>
          <a:prstGeom prst="rect">
            <a:avLst/>
          </a:prstGeom>
        </p:spPr>
      </p:pic>
    </p:spTree>
    <p:extLst>
      <p:ext uri="{BB962C8B-B14F-4D97-AF65-F5344CB8AC3E}">
        <p14:creationId xmlns:p14="http://schemas.microsoft.com/office/powerpoint/2010/main" val="247445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DD94-DAE5-4031-AFEC-B423897EE5F4}"/>
              </a:ext>
            </a:extLst>
          </p:cNvPr>
          <p:cNvSpPr>
            <a:spLocks noGrp="1"/>
          </p:cNvSpPr>
          <p:nvPr>
            <p:ph type="title"/>
          </p:nvPr>
        </p:nvSpPr>
        <p:spPr/>
        <p:txBody>
          <a:bodyPr/>
          <a:lstStyle/>
          <a:p>
            <a:r>
              <a:rPr lang="en-IE" dirty="0"/>
              <a:t>Don’t forget to register!</a:t>
            </a:r>
          </a:p>
        </p:txBody>
      </p:sp>
      <p:sp>
        <p:nvSpPr>
          <p:cNvPr id="3" name="Content Placeholder 2">
            <a:extLst>
              <a:ext uri="{FF2B5EF4-FFF2-40B4-BE49-F238E27FC236}">
                <a16:creationId xmlns:a16="http://schemas.microsoft.com/office/drawing/2014/main" id="{39738E76-62AD-459D-8766-B4A8BEF52416}"/>
              </a:ext>
            </a:extLst>
          </p:cNvPr>
          <p:cNvSpPr>
            <a:spLocks noGrp="1"/>
          </p:cNvSpPr>
          <p:nvPr>
            <p:ph idx="1"/>
          </p:nvPr>
        </p:nvSpPr>
        <p:spPr/>
        <p:txBody>
          <a:bodyPr/>
          <a:lstStyle/>
          <a:p>
            <a:r>
              <a:rPr lang="en-IE" dirty="0"/>
              <a:t>We’ll help you promote your event</a:t>
            </a:r>
          </a:p>
          <a:p>
            <a:r>
              <a:rPr lang="en-IE" dirty="0"/>
              <a:t>You can charge for your event if you wish</a:t>
            </a:r>
          </a:p>
          <a:p>
            <a:r>
              <a:rPr lang="en-IE" dirty="0"/>
              <a:t>Register your event at the </a:t>
            </a:r>
            <a:r>
              <a:rPr lang="en-IE" dirty="0">
                <a:hlinkClick r:id="rId2"/>
              </a:rPr>
              <a:t>Space Week website</a:t>
            </a:r>
            <a:endParaRPr lang="en-IE" dirty="0"/>
          </a:p>
          <a:p>
            <a:endParaRPr lang="en-IE" dirty="0"/>
          </a:p>
          <a:p>
            <a:r>
              <a:rPr lang="en-IE" dirty="0"/>
              <a:t>Thank you and have a great Space Week!</a:t>
            </a:r>
          </a:p>
        </p:txBody>
      </p:sp>
      <p:pic>
        <p:nvPicPr>
          <p:cNvPr id="5" name="Picture 4" descr="Logo&#10;&#10;Description automatically generated">
            <a:extLst>
              <a:ext uri="{FF2B5EF4-FFF2-40B4-BE49-F238E27FC236}">
                <a16:creationId xmlns:a16="http://schemas.microsoft.com/office/drawing/2014/main" id="{CAA6F08E-44B3-4301-A99A-0973C9D849FD}"/>
              </a:ext>
            </a:extLst>
          </p:cNvPr>
          <p:cNvPicPr>
            <a:picLocks noChangeAspect="1"/>
          </p:cNvPicPr>
          <p:nvPr/>
        </p:nvPicPr>
        <p:blipFill>
          <a:blip r:embed="rId3"/>
          <a:stretch>
            <a:fillRect/>
          </a:stretch>
        </p:blipFill>
        <p:spPr>
          <a:xfrm>
            <a:off x="5787337" y="3547745"/>
            <a:ext cx="5939968" cy="3101983"/>
          </a:xfrm>
          <a:prstGeom prst="rect">
            <a:avLst/>
          </a:prstGeom>
        </p:spPr>
      </p:pic>
    </p:spTree>
    <p:extLst>
      <p:ext uri="{BB962C8B-B14F-4D97-AF65-F5344CB8AC3E}">
        <p14:creationId xmlns:p14="http://schemas.microsoft.com/office/powerpoint/2010/main" val="116211161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75A23-75CA-4614-9647-C9B2CE742C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A451F4C-A3A1-4FF3-AEA5-AE3EFF175B02}">
  <ds:schemaRefs>
    <ds:schemaRef ds:uri="http://schemas.microsoft.com/sharepoint/v3/contenttype/forms"/>
  </ds:schemaRefs>
</ds:datastoreItem>
</file>

<file path=customXml/itemProps3.xml><?xml version="1.0" encoding="utf-8"?>
<ds:datastoreItem xmlns:ds="http://schemas.openxmlformats.org/officeDocument/2006/customXml" ds:itemID="{F009F5EF-575C-40E7-A9C5-EC1F2A5548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Parcel design</Template>
  <TotalTime>457</TotalTime>
  <Words>479</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 MT</vt:lpstr>
      <vt:lpstr>Parcel</vt:lpstr>
      <vt:lpstr>Satellites and Conservation</vt:lpstr>
      <vt:lpstr>Earth Observation Satellites</vt:lpstr>
      <vt:lpstr>Tracking Animals</vt:lpstr>
      <vt:lpstr>Monitoring Habitats</vt:lpstr>
      <vt:lpstr>Other Options To Consider</vt:lpstr>
      <vt:lpstr>Pivot to YOUR Domain Knowledge</vt:lpstr>
      <vt:lpstr>You’re The Expert</vt:lpstr>
      <vt:lpstr>Don’t forget to register!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Satellites and Conservation</dc:title>
  <dc:creator>Rob O Sullivan</dc:creator>
  <cp:lastModifiedBy>Rob O Sullivan</cp:lastModifiedBy>
  <cp:revision>3</cp:revision>
  <dcterms:created xsi:type="dcterms:W3CDTF">2023-03-15T11:14:05Z</dcterms:created>
  <dcterms:modified xsi:type="dcterms:W3CDTF">2023-03-22T12:29:11Z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