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95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4B7A6-B3CE-44A6-9B59-66F720F06E0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335DD7-F9A4-418C-9E79-63AA4B223FE3}">
      <dgm:prSet/>
      <dgm:spPr/>
      <dgm:t>
        <a:bodyPr/>
        <a:lstStyle/>
        <a:p>
          <a:r>
            <a:rPr lang="en-IE"/>
            <a:t>For Astronauts on board the International Space Station, or traveling to other planets – Resources are scarce</a:t>
          </a:r>
          <a:endParaRPr lang="en-US"/>
        </a:p>
      </dgm:t>
    </dgm:pt>
    <dgm:pt modelId="{9FD8ABBA-6EFA-49D5-A6DB-3BB43E11244E}" type="parTrans" cxnId="{795B42F0-3443-49AF-BB3D-BEF41386E840}">
      <dgm:prSet/>
      <dgm:spPr/>
      <dgm:t>
        <a:bodyPr/>
        <a:lstStyle/>
        <a:p>
          <a:endParaRPr lang="en-US"/>
        </a:p>
      </dgm:t>
    </dgm:pt>
    <dgm:pt modelId="{1B97FE53-4437-491F-A1B4-83EBF93D1448}" type="sibTrans" cxnId="{795B42F0-3443-49AF-BB3D-BEF41386E840}">
      <dgm:prSet/>
      <dgm:spPr/>
      <dgm:t>
        <a:bodyPr/>
        <a:lstStyle/>
        <a:p>
          <a:endParaRPr lang="en-US"/>
        </a:p>
      </dgm:t>
    </dgm:pt>
    <dgm:pt modelId="{213C6692-4426-4C25-A678-83AB383E7224}">
      <dgm:prSet/>
      <dgm:spPr/>
      <dgm:t>
        <a:bodyPr/>
        <a:lstStyle/>
        <a:p>
          <a:r>
            <a:rPr lang="en-IE"/>
            <a:t>Currently we have no resources beyond those we can bring with us and this is still incredibly costly – At the cheapest, €2-3000 per kg</a:t>
          </a:r>
          <a:endParaRPr lang="en-US"/>
        </a:p>
      </dgm:t>
    </dgm:pt>
    <dgm:pt modelId="{D92313B4-92E1-4F4B-B5DC-1B9197D9AD20}" type="parTrans" cxnId="{0E5D9EA4-F6D7-4EA4-B850-E789D3C2719A}">
      <dgm:prSet/>
      <dgm:spPr/>
      <dgm:t>
        <a:bodyPr/>
        <a:lstStyle/>
        <a:p>
          <a:endParaRPr lang="en-US"/>
        </a:p>
      </dgm:t>
    </dgm:pt>
    <dgm:pt modelId="{3B0C6E52-809A-4099-94F8-4B07A1B27840}" type="sibTrans" cxnId="{0E5D9EA4-F6D7-4EA4-B850-E789D3C2719A}">
      <dgm:prSet/>
      <dgm:spPr/>
      <dgm:t>
        <a:bodyPr/>
        <a:lstStyle/>
        <a:p>
          <a:endParaRPr lang="en-US"/>
        </a:p>
      </dgm:t>
    </dgm:pt>
    <dgm:pt modelId="{4285B9BF-1457-4E6F-8A95-BFBA07D33D11}">
      <dgm:prSet/>
      <dgm:spPr/>
      <dgm:t>
        <a:bodyPr/>
        <a:lstStyle/>
        <a:p>
          <a:r>
            <a:rPr lang="en-IE"/>
            <a:t>Recycling resources is vital – Water is kept in a closed-loop system on the ISS. Astronaut sweat, urine and exhaled water vapour are all captured and purified for reuse.</a:t>
          </a:r>
          <a:endParaRPr lang="en-US"/>
        </a:p>
      </dgm:t>
    </dgm:pt>
    <dgm:pt modelId="{E60FCE56-65A3-4309-AC51-6941F19FFB88}" type="parTrans" cxnId="{CC8C3067-35FE-493C-B648-AC7EA67E0D2A}">
      <dgm:prSet/>
      <dgm:spPr/>
      <dgm:t>
        <a:bodyPr/>
        <a:lstStyle/>
        <a:p>
          <a:endParaRPr lang="en-US"/>
        </a:p>
      </dgm:t>
    </dgm:pt>
    <dgm:pt modelId="{CFAFD510-0761-45E5-A47E-B78750D15F6A}" type="sibTrans" cxnId="{CC8C3067-35FE-493C-B648-AC7EA67E0D2A}">
      <dgm:prSet/>
      <dgm:spPr/>
      <dgm:t>
        <a:bodyPr/>
        <a:lstStyle/>
        <a:p>
          <a:endParaRPr lang="en-US"/>
        </a:p>
      </dgm:t>
    </dgm:pt>
    <dgm:pt modelId="{F10B5B6F-64A8-4197-95D1-55C8C558D1D7}" type="pres">
      <dgm:prSet presAssocID="{2D74B7A6-B3CE-44A6-9B59-66F720F06E06}" presName="linear" presStyleCnt="0">
        <dgm:presLayoutVars>
          <dgm:animLvl val="lvl"/>
          <dgm:resizeHandles val="exact"/>
        </dgm:presLayoutVars>
      </dgm:prSet>
      <dgm:spPr/>
    </dgm:pt>
    <dgm:pt modelId="{3CB9E196-CB96-4A76-8434-20373E0669F4}" type="pres">
      <dgm:prSet presAssocID="{D3335DD7-F9A4-418C-9E79-63AA4B223F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C81141-2E77-4E36-A8C9-669F005CC259}" type="pres">
      <dgm:prSet presAssocID="{1B97FE53-4437-491F-A1B4-83EBF93D1448}" presName="spacer" presStyleCnt="0"/>
      <dgm:spPr/>
    </dgm:pt>
    <dgm:pt modelId="{D7114529-CD0E-40EA-9C79-86B6E74820B6}" type="pres">
      <dgm:prSet presAssocID="{213C6692-4426-4C25-A678-83AB383E72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BF36BD-E20C-426A-A29B-0701B50E3B96}" type="pres">
      <dgm:prSet presAssocID="{3B0C6E52-809A-4099-94F8-4B07A1B27840}" presName="spacer" presStyleCnt="0"/>
      <dgm:spPr/>
    </dgm:pt>
    <dgm:pt modelId="{B75E6025-552D-4202-9C9D-61EE743DD429}" type="pres">
      <dgm:prSet presAssocID="{4285B9BF-1457-4E6F-8A95-BFBA07D33D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8C3067-35FE-493C-B648-AC7EA67E0D2A}" srcId="{2D74B7A6-B3CE-44A6-9B59-66F720F06E06}" destId="{4285B9BF-1457-4E6F-8A95-BFBA07D33D11}" srcOrd="2" destOrd="0" parTransId="{E60FCE56-65A3-4309-AC51-6941F19FFB88}" sibTransId="{CFAFD510-0761-45E5-A47E-B78750D15F6A}"/>
    <dgm:cxn modelId="{6CB6E26B-E53B-417A-AB3C-E8AF958D1282}" type="presOf" srcId="{D3335DD7-F9A4-418C-9E79-63AA4B223FE3}" destId="{3CB9E196-CB96-4A76-8434-20373E0669F4}" srcOrd="0" destOrd="0" presId="urn:microsoft.com/office/officeart/2005/8/layout/vList2"/>
    <dgm:cxn modelId="{A6D56273-F959-4E27-B6EA-EEFA80321382}" type="presOf" srcId="{213C6692-4426-4C25-A678-83AB383E7224}" destId="{D7114529-CD0E-40EA-9C79-86B6E74820B6}" srcOrd="0" destOrd="0" presId="urn:microsoft.com/office/officeart/2005/8/layout/vList2"/>
    <dgm:cxn modelId="{14E71E76-A906-4B6A-8055-FDF086783F2E}" type="presOf" srcId="{2D74B7A6-B3CE-44A6-9B59-66F720F06E06}" destId="{F10B5B6F-64A8-4197-95D1-55C8C558D1D7}" srcOrd="0" destOrd="0" presId="urn:microsoft.com/office/officeart/2005/8/layout/vList2"/>
    <dgm:cxn modelId="{0E5D9EA4-F6D7-4EA4-B850-E789D3C2719A}" srcId="{2D74B7A6-B3CE-44A6-9B59-66F720F06E06}" destId="{213C6692-4426-4C25-A678-83AB383E7224}" srcOrd="1" destOrd="0" parTransId="{D92313B4-92E1-4F4B-B5DC-1B9197D9AD20}" sibTransId="{3B0C6E52-809A-4099-94F8-4B07A1B27840}"/>
    <dgm:cxn modelId="{37EC91EE-7250-445F-B5BA-6A5B224D8BCB}" type="presOf" srcId="{4285B9BF-1457-4E6F-8A95-BFBA07D33D11}" destId="{B75E6025-552D-4202-9C9D-61EE743DD429}" srcOrd="0" destOrd="0" presId="urn:microsoft.com/office/officeart/2005/8/layout/vList2"/>
    <dgm:cxn modelId="{795B42F0-3443-49AF-BB3D-BEF41386E840}" srcId="{2D74B7A6-B3CE-44A6-9B59-66F720F06E06}" destId="{D3335DD7-F9A4-418C-9E79-63AA4B223FE3}" srcOrd="0" destOrd="0" parTransId="{9FD8ABBA-6EFA-49D5-A6DB-3BB43E11244E}" sibTransId="{1B97FE53-4437-491F-A1B4-83EBF93D1448}"/>
    <dgm:cxn modelId="{A28D8028-3F08-46B6-9096-F38C063D3359}" type="presParOf" srcId="{F10B5B6F-64A8-4197-95D1-55C8C558D1D7}" destId="{3CB9E196-CB96-4A76-8434-20373E0669F4}" srcOrd="0" destOrd="0" presId="urn:microsoft.com/office/officeart/2005/8/layout/vList2"/>
    <dgm:cxn modelId="{1853CB70-8658-4E15-A48B-C8729E2F3ECD}" type="presParOf" srcId="{F10B5B6F-64A8-4197-95D1-55C8C558D1D7}" destId="{14C81141-2E77-4E36-A8C9-669F005CC259}" srcOrd="1" destOrd="0" presId="urn:microsoft.com/office/officeart/2005/8/layout/vList2"/>
    <dgm:cxn modelId="{06C83CA9-F469-4EF2-B0A6-844AEBBF214B}" type="presParOf" srcId="{F10B5B6F-64A8-4197-95D1-55C8C558D1D7}" destId="{D7114529-CD0E-40EA-9C79-86B6E74820B6}" srcOrd="2" destOrd="0" presId="urn:microsoft.com/office/officeart/2005/8/layout/vList2"/>
    <dgm:cxn modelId="{5ACABE78-0CE1-4ADB-9D76-E68B0C9F6CEE}" type="presParOf" srcId="{F10B5B6F-64A8-4197-95D1-55C8C558D1D7}" destId="{E8BF36BD-E20C-426A-A29B-0701B50E3B96}" srcOrd="3" destOrd="0" presId="urn:microsoft.com/office/officeart/2005/8/layout/vList2"/>
    <dgm:cxn modelId="{8051FB09-E2B0-4F8D-887F-EDB66D5D2FDB}" type="presParOf" srcId="{F10B5B6F-64A8-4197-95D1-55C8C558D1D7}" destId="{B75E6025-552D-4202-9C9D-61EE743DD4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9E196-CB96-4A76-8434-20373E0669F4}">
      <dsp:nvSpPr>
        <dsp:cNvPr id="0" name=""/>
        <dsp:cNvSpPr/>
      </dsp:nvSpPr>
      <dsp:spPr>
        <a:xfrm>
          <a:off x="0" y="12862"/>
          <a:ext cx="6666833" cy="17613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For Astronauts on board the International Space Station, or traveling to other planets – Resources are scarce</a:t>
          </a:r>
          <a:endParaRPr lang="en-US" sz="2500" kern="1200"/>
        </a:p>
      </dsp:txBody>
      <dsp:txXfrm>
        <a:off x="85984" y="98846"/>
        <a:ext cx="6494865" cy="1589430"/>
      </dsp:txXfrm>
    </dsp:sp>
    <dsp:sp modelId="{D7114529-CD0E-40EA-9C79-86B6E74820B6}">
      <dsp:nvSpPr>
        <dsp:cNvPr id="0" name=""/>
        <dsp:cNvSpPr/>
      </dsp:nvSpPr>
      <dsp:spPr>
        <a:xfrm>
          <a:off x="0" y="1846260"/>
          <a:ext cx="6666833" cy="176139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Currently we have no resources beyond those we can bring with us and this is still incredibly costly – At the cheapest, €2-3000 per kg</a:t>
          </a:r>
          <a:endParaRPr lang="en-US" sz="2500" kern="1200"/>
        </a:p>
      </dsp:txBody>
      <dsp:txXfrm>
        <a:off x="85984" y="1932244"/>
        <a:ext cx="6494865" cy="1589430"/>
      </dsp:txXfrm>
    </dsp:sp>
    <dsp:sp modelId="{B75E6025-552D-4202-9C9D-61EE743DD429}">
      <dsp:nvSpPr>
        <dsp:cNvPr id="0" name=""/>
        <dsp:cNvSpPr/>
      </dsp:nvSpPr>
      <dsp:spPr>
        <a:xfrm>
          <a:off x="0" y="3679659"/>
          <a:ext cx="6666833" cy="176139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Recycling resources is vital – Water is kept in a closed-loop system on the ISS. Astronaut sweat, urine and exhaled water vapour are all captured and purified for reuse.</a:t>
          </a:r>
          <a:endParaRPr lang="en-US" sz="2500" kern="1200"/>
        </a:p>
      </dsp:txBody>
      <dsp:txXfrm>
        <a:off x="85984" y="3765643"/>
        <a:ext cx="6494865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05B5-8D9D-4540-8DD3-BA929B7C1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A0268-3B60-4BCB-9AC8-F971FCD02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867B-793E-4145-94E2-3CA4A3B2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9CD8-ED97-48E8-9F3D-25A7C12B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DC8D-2A9B-4B32-9D27-5AB508B3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68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3228-9FB7-4ADC-AE8F-D7457172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634E-8CF6-4CEA-8737-8EF0E8585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4D55-A213-47AF-AA3B-7C88D13B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02F82-8B76-4B62-9882-B0FE4B17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0324-F996-4215-907F-2507FDC6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884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3769D-654E-4121-8623-863AD2944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7E5C-3528-4549-B8D1-AE51C872B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679D3-D7DB-414E-8012-F4F59D52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C520-DBC1-446E-8FF3-5A420F6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1B24-1F37-400A-B32E-D246A604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884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6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3/20/2023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3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3/20/2023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63DE-ACF2-4B71-B383-104C27E9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D9C4-9772-4BD9-9DF0-F6951891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B34D-115D-4F86-B578-B89EE803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3B631-F439-4E18-B757-B8239C87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A668-773E-468A-B4A5-730740F5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13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3/20/2023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1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5893-5981-4865-8B5F-554BBFB5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A467E-036E-4737-8515-C6D4D90AE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19A4-1EE0-461E-B058-42519FA4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E297-E37D-485B-AB17-10F6CDA9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D606-E983-414F-AF58-E787E983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1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E191-70D2-440B-90AB-4B0F1C4F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197B-D5C5-4BAA-8D66-EB4D9F5DB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97AC7-E4B6-4080-9493-1B9F161B5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FCB89-5A3C-4EBA-8690-0750A671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F52BA-4E0D-4796-86DC-CDF1358D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DBF08-E728-4DF3-884E-B04AE5A2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393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1290-E4CF-43F7-905D-4E13190C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69501-AF03-486F-B267-8843ABB2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7B65A-8DF9-485D-88BF-F54CB8A34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C6B2A-63B3-4F41-8237-7C7684971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30E6E-9496-45D5-B694-9AF87DBCD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EB415-C908-411D-8F93-3A4D6324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0B0CA-A118-48F8-A5FD-34C00F6D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AD237-A3B4-4F19-84A0-7D37B2E5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6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1389-C019-4D60-984B-A26FACB7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7A18D-7CF0-4C2A-8847-D25F66FA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7DE7F-4CE0-45E3-8950-847C678D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50311-C781-4463-A5C5-45EE9DFE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6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8CBC2-35FC-4D62-A967-3ACBF7F2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2626A-BA31-40FC-874E-BFE818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609E-EF46-4DA3-BA37-5FA44927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27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6595-3B51-4CC8-A7F0-C9925D37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20DC-BAF1-4FA7-BDE6-9E040B3CA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80ED5-0BF1-46D9-BB1C-C36A1A5AE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6A738-72EE-4FB0-993C-4E91124C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C440D-4182-4245-8C28-343C688B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E18A8-251E-4357-9488-725EAE50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674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8BCD-9DD0-4CB9-8358-D187A41F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9660C-FE30-4BD8-9F9E-25AE99DFD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8588C-6B3F-4505-8A28-84AF5071B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9DB96-6189-42A3-AB5F-20F4027E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CE6AE-7164-4389-9ABD-D6C70E6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D3A0B-F3DC-4184-9E78-0E7D13F9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401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8A443-ABA5-4624-B2DC-C3CD402A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632CB-A638-42BD-8091-E49286DC8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0BD86-FB68-4F21-8344-2B896A389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5505-A6C4-4391-A836-BBE7BA0C052D}" type="datetimeFigureOut">
              <a:rPr lang="en-IE" smtClean="0"/>
              <a:t>20/03/2023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6CC47-02DA-4C62-A63D-EA8075683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9865-D7BD-49E5-8382-0D361F75D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6B4D-8509-4D21-8F6A-494A1A3628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79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.int/Enabling_Support/Space_Engineering_Technology/Building_a_lunar_base_with_3D_printi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cience/2017/mar/30/the-martian-super-potato-grow-on-mars-pe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pacenus.com/en/news/how-satellite-imagery-can-help-farmers-save-money-and-improve-their-fertilizing-strateg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paceweek.ie/add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green grass">
            <a:extLst>
              <a:ext uri="{FF2B5EF4-FFF2-40B4-BE49-F238E27FC236}">
                <a16:creationId xmlns:a16="http://schemas.microsoft.com/office/drawing/2014/main" id="{03D28187-B22D-0955-C801-CC30CD0E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7" r="675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A3D5B-E567-47DD-86BF-73DFE7DD8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IE" sz="4000">
                <a:solidFill>
                  <a:srgbClr val="FFFFFF"/>
                </a:solidFill>
              </a:rPr>
              <a:t>Sustainable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15B4F-A98C-4CEF-8095-267B52921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r>
              <a:rPr lang="en-IE" sz="2000">
                <a:solidFill>
                  <a:srgbClr val="FFFFFF"/>
                </a:solidFill>
              </a:rPr>
              <a:t>**YOUR CENTRE NAME HERE**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AB67F13-D4C4-4AD7-AC26-3B134F2C6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3" y="4592468"/>
            <a:ext cx="3657599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5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72C88E-7139-4E69-AFB3-D4A18069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E" sz="4000">
                <a:solidFill>
                  <a:srgbClr val="FFFFFF"/>
                </a:solidFill>
              </a:rPr>
              <a:t>No Space For Waste</a:t>
            </a:r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ED798CB3-F099-7ED7-C9D1-0A68B8B86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67944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04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Content Placeholder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BF74522E-4774-4398-AE0F-C061AE6F69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r="14134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93AED-984B-4C54-904C-D36DF409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Use Local Materials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E7AE1-62FF-4F61-89EE-EE1B62EFE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If we are to establish bases on the Moon or Mars, using local material will be vital.</a:t>
            </a:r>
          </a:p>
          <a:p>
            <a:r>
              <a:rPr lang="en-US" sz="1400" dirty="0"/>
              <a:t>Water (H2O)on the Moon can be split with electricity to produce Hydrogen rocket fuel (H2) and breathable Oxygen (O).</a:t>
            </a:r>
          </a:p>
          <a:p>
            <a:r>
              <a:rPr lang="en-US" sz="1400" dirty="0"/>
              <a:t>Lunar regolith (Moon dirt) can be used to 3D print structures</a:t>
            </a:r>
          </a:p>
          <a:p>
            <a:r>
              <a:rPr lang="en-US" sz="1400" dirty="0"/>
              <a:t>Image: Artist Impression of 3d Printed Lunar Base. Credit: </a:t>
            </a:r>
            <a:r>
              <a:rPr lang="en-US" sz="1400" dirty="0">
                <a:hlinkClick r:id="rId3"/>
              </a:rPr>
              <a:t>ESA/Foster + Partners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154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satellite, dark&#10;&#10;Description automatically generated">
            <a:extLst>
              <a:ext uri="{FF2B5EF4-FFF2-40B4-BE49-F238E27FC236}">
                <a16:creationId xmlns:a16="http://schemas.microsoft.com/office/drawing/2014/main" id="{E1410D7F-3603-4747-9137-9328CCAD7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1104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B7BF9-E12E-4654-A660-1F8FD0E4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Sustainable Energy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BB9D-B0A1-47F7-92E8-E881C8D93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The International Space Station is dependent on solar energy to power its operations</a:t>
            </a:r>
          </a:p>
          <a:p>
            <a:r>
              <a:rPr lang="en-US" sz="1700" dirty="0"/>
              <a:t>It does so with the huge Solar Array Wing</a:t>
            </a:r>
          </a:p>
          <a:p>
            <a:r>
              <a:rPr lang="en-US" sz="1700" dirty="0"/>
              <a:t>Because it is not always in sunlight it must use rechargeable batteries to sustain power as it orbits the planet</a:t>
            </a:r>
          </a:p>
          <a:p>
            <a:r>
              <a:rPr lang="en-US" sz="1700" dirty="0"/>
              <a:t>Image: A section of the Solar Array Wing</a:t>
            </a:r>
          </a:p>
        </p:txBody>
      </p:sp>
    </p:spTree>
    <p:extLst>
      <p:ext uri="{BB962C8B-B14F-4D97-AF65-F5344CB8AC3E}">
        <p14:creationId xmlns:p14="http://schemas.microsoft.com/office/powerpoint/2010/main" val="402473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675AD-BE38-4377-ABEB-9BF93FE5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Sustainable Agriculture</a:t>
            </a:r>
          </a:p>
        </p:txBody>
      </p:sp>
      <p:pic>
        <p:nvPicPr>
          <p:cNvPr id="6" name="Content Placeholder 5" descr="Hand planting seedling">
            <a:extLst>
              <a:ext uri="{FF2B5EF4-FFF2-40B4-BE49-F238E27FC236}">
                <a16:creationId xmlns:a16="http://schemas.microsoft.com/office/drawing/2014/main" id="{590411B4-14AF-4023-8CC8-2C399F86C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r="391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570AB-96A5-470F-9D4E-EFB288835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By learning to grow food in the harsh conditions of Space, we can improve our knowledge of how to grow those same crops in harsh environments on Earth</a:t>
            </a:r>
          </a:p>
          <a:p>
            <a:r>
              <a:rPr lang="en-US" sz="2000"/>
              <a:t>Scientists in Peru successfully grew potatoes in artificial Martian soil – </a:t>
            </a:r>
            <a:r>
              <a:rPr lang="en-US" sz="2000">
                <a:hlinkClick r:id="rId3"/>
              </a:rPr>
              <a:t>Source</a:t>
            </a:r>
            <a:endParaRPr lang="en-US" sz="2000"/>
          </a:p>
          <a:p>
            <a:r>
              <a:rPr lang="en-US" sz="2000"/>
              <a:t>Satellites imagery may eventually allow us to reduce fertiliser usage in a targeted way - </a:t>
            </a:r>
            <a:r>
              <a:rPr lang="en-US" sz="2000">
                <a:hlinkClick r:id="rId4"/>
              </a:rPr>
              <a:t>Source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6777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87C7E1-E1C3-4094-8EC7-47E2317BE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IE" sz="4000" dirty="0">
                <a:solidFill>
                  <a:srgbClr val="FFFFFF"/>
                </a:solidFill>
              </a:rPr>
              <a:t>Pivot To Your Expertise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B146FEF-3D04-4B9A-BDB8-D91CD4E08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IE" sz="1300">
                <a:solidFill>
                  <a:srgbClr val="FFFFFF"/>
                </a:solidFill>
              </a:rPr>
              <a:t>“</a:t>
            </a:r>
            <a:r>
              <a:rPr lang="en-IE" sz="1300" i="1">
                <a:solidFill>
                  <a:srgbClr val="FFFFFF"/>
                </a:solidFill>
              </a:rPr>
              <a:t>We’ve seen some examples of how space science can inform sustainable living here on Earth, but why is this so important? Well here at </a:t>
            </a:r>
            <a:r>
              <a:rPr lang="en-IE" sz="1300">
                <a:solidFill>
                  <a:srgbClr val="FFFFFF"/>
                </a:solidFill>
              </a:rPr>
              <a:t>…”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IE" sz="1300" i="1">
                <a:solidFill>
                  <a:srgbClr val="FFFFFF"/>
                </a:solidFill>
              </a:rPr>
              <a:t>“We know sustainability is necessary for space travel, but is it as important here in Ireland? Here are some examples of sustainable programs here at…”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IE" sz="1300">
              <a:solidFill>
                <a:srgbClr val="FFFFFF"/>
              </a:solidFill>
            </a:endParaRPr>
          </a:p>
          <a:p>
            <a:pPr algn="r"/>
            <a:endParaRPr lang="en-IE" sz="1300">
              <a:solidFill>
                <a:srgbClr val="FFFFFF"/>
              </a:solidFill>
            </a:endParaRPr>
          </a:p>
        </p:txBody>
      </p:sp>
      <p:pic>
        <p:nvPicPr>
          <p:cNvPr id="10" name="Graphic 9" descr="Refresh">
            <a:extLst>
              <a:ext uri="{FF2B5EF4-FFF2-40B4-BE49-F238E27FC236}">
                <a16:creationId xmlns:a16="http://schemas.microsoft.com/office/drawing/2014/main" id="{EE857D6D-8662-D77E-68D7-DC1FB09FF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02615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6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565C9-5C3D-4F93-81A1-327CBEE4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IE" sz="4000">
                <a:solidFill>
                  <a:srgbClr val="FFFFFF"/>
                </a:solidFill>
              </a:rPr>
              <a:t>Prompts for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DDC8-5C1D-448B-90D5-59EE39495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IE" sz="2000"/>
              <a:t>Asteroid Mining?</a:t>
            </a:r>
          </a:p>
          <a:p>
            <a:r>
              <a:rPr lang="en-IE" sz="2000"/>
              <a:t>Will the resources available in asteroids solve shortages here on Earth?</a:t>
            </a:r>
          </a:p>
          <a:p>
            <a:r>
              <a:rPr lang="en-IE" sz="2000"/>
              <a:t>Will these resources be harvested equitably?</a:t>
            </a:r>
          </a:p>
          <a:p>
            <a:r>
              <a:rPr lang="en-IE" sz="2000"/>
              <a:t>Do we have the right to mine the Moon?</a:t>
            </a:r>
          </a:p>
          <a:p>
            <a:r>
              <a:rPr lang="en-IE" sz="2000"/>
              <a:t>What do you think?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80DB7-9564-4C34-8583-F925E08B1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IE" sz="2000"/>
              <a:t>Space Junk</a:t>
            </a:r>
          </a:p>
          <a:p>
            <a:r>
              <a:rPr lang="en-IE" sz="2000"/>
              <a:t>Do we need to limit the amount of satellites etc. we send to space to reduce the build-up of junk?</a:t>
            </a:r>
          </a:p>
          <a:p>
            <a:r>
              <a:rPr lang="en-IE" sz="2000"/>
              <a:t>How will we tackle the problem of space-junk already in orbit?</a:t>
            </a:r>
          </a:p>
          <a:p>
            <a:r>
              <a:rPr lang="en-IE" sz="2000"/>
              <a:t>Whose responsibility is it?</a:t>
            </a:r>
          </a:p>
          <a:p>
            <a:r>
              <a:rPr lang="en-IE" sz="2000"/>
              <a:t>What do you think? </a:t>
            </a:r>
          </a:p>
        </p:txBody>
      </p:sp>
    </p:spTree>
    <p:extLst>
      <p:ext uri="{BB962C8B-B14F-4D97-AF65-F5344CB8AC3E}">
        <p14:creationId xmlns:p14="http://schemas.microsoft.com/office/powerpoint/2010/main" val="68718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6B2D28-FD96-4B35-AB86-68901A33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You’re The Expert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B6645-EB30-4FC3-AF92-A6A45BD33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don’t need expertise in space science to run a Space Week event.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just need to add some space related context before doing what you do best.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examples in this presentation are more than enough to add a touch of space to your outreach.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you would like further assistance just ask. Reach me at rob.osullivan@bco.ie</a:t>
            </a:r>
          </a:p>
        </p:txBody>
      </p:sp>
      <p:pic>
        <p:nvPicPr>
          <p:cNvPr id="10" name="Content Placeholder 9" descr="Young boy playing with a solar system model">
            <a:extLst>
              <a:ext uri="{FF2B5EF4-FFF2-40B4-BE49-F238E27FC236}">
                <a16:creationId xmlns:a16="http://schemas.microsoft.com/office/drawing/2014/main" id="{4F27EF3A-5BF6-49E3-9803-D02B85F84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33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DD94-DAE5-4031-AFEC-B423897E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Don’t forget to register!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8E76-62AD-459D-8766-B4A8BEF5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We’ll help you promote your event</a:t>
            </a:r>
          </a:p>
          <a:p>
            <a:r>
              <a:rPr lang="en-IE" dirty="0"/>
              <a:t>You can charge for your event if you wish</a:t>
            </a:r>
          </a:p>
          <a:p>
            <a:r>
              <a:rPr lang="en-IE" dirty="0"/>
              <a:t>Register your event at the </a:t>
            </a:r>
            <a:r>
              <a:rPr lang="en-IE" dirty="0">
                <a:hlinkClick r:id="rId2"/>
              </a:rPr>
              <a:t>Space Week website</a:t>
            </a:r>
            <a:endParaRPr lang="en-IE" dirty="0"/>
          </a:p>
          <a:p>
            <a:endParaRPr lang="en-IE" dirty="0"/>
          </a:p>
          <a:p>
            <a:r>
              <a:rPr lang="en-IE" dirty="0"/>
              <a:t>Thank you and have a great Space Week!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AA6F08E-44B3-4301-A99A-0973C9D84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37" y="3547745"/>
            <a:ext cx="5939968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535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Gill Sans MT</vt:lpstr>
      <vt:lpstr>Office Theme</vt:lpstr>
      <vt:lpstr>Parcel</vt:lpstr>
      <vt:lpstr>Sustainable Space</vt:lpstr>
      <vt:lpstr>No Space For Waste</vt:lpstr>
      <vt:lpstr>Use Local Materials</vt:lpstr>
      <vt:lpstr>Sustainable Energy</vt:lpstr>
      <vt:lpstr>Sustainable Agriculture</vt:lpstr>
      <vt:lpstr>Pivot To Your Expertise</vt:lpstr>
      <vt:lpstr>Prompts for Further Discussion</vt:lpstr>
      <vt:lpstr>You’re The Expert</vt:lpstr>
      <vt:lpstr>Don’t forget to register!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Space</dc:title>
  <dc:creator>Rob O Sullivan</dc:creator>
  <cp:lastModifiedBy>Rob O Sullivan</cp:lastModifiedBy>
  <cp:revision>1</cp:revision>
  <dcterms:created xsi:type="dcterms:W3CDTF">2023-03-20T14:44:52Z</dcterms:created>
  <dcterms:modified xsi:type="dcterms:W3CDTF">2023-03-20T16:12:25Z</dcterms:modified>
</cp:coreProperties>
</file>